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4" r:id="rId5"/>
    <p:sldMasterId id="2147483657" r:id="rId6"/>
    <p:sldMasterId id="2147483659" r:id="rId7"/>
  </p:sldMasterIdLst>
  <p:notesMasterIdLst>
    <p:notesMasterId r:id="rId17"/>
  </p:notesMasterIdLst>
  <p:sldIdLst>
    <p:sldId id="272" r:id="rId8"/>
    <p:sldId id="274" r:id="rId9"/>
    <p:sldId id="276" r:id="rId10"/>
    <p:sldId id="286" r:id="rId11"/>
    <p:sldId id="275" r:id="rId12"/>
    <p:sldId id="285" r:id="rId13"/>
    <p:sldId id="256" r:id="rId14"/>
    <p:sldId id="282" r:id="rId15"/>
    <p:sldId id="284" r:id="rId16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952"/>
    <a:srgbClr val="3C3C3C"/>
    <a:srgbClr val="909090"/>
    <a:srgbClr val="DFDFDF"/>
    <a:srgbClr val="52BEB0"/>
    <a:srgbClr val="62C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138" y="259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207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644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651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2120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060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838008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7411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8168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2343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67418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05246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8609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17975020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8037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239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8676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422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05062643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419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350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9941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5520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9042029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4230381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46218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184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4365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721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6191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5886648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5356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1594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169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1686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35137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028302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8486566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5083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5828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9576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02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0946184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5787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703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255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3986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82740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071800806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7750014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390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86574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853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31553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21615872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113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52773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5452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2661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90429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393120807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75773730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8469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05009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57109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15017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1360846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43737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3493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7348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57468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995515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75733946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6574745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14772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912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77393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9163519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3.0/deed.en" TargetMode="External"/><Relationship Id="rId7" Type="http://schemas.openxmlformats.org/officeDocument/2006/relationships/hyperlink" Target="http://unsplash.com/post/55904523633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7.xml"/><Relationship Id="rId6" Type="http://schemas.openxmlformats.org/officeDocument/2006/relationships/hyperlink" Target="http://www.flickr.com/photos/thomaschung/9407289467/" TargetMode="External"/><Relationship Id="rId5" Type="http://schemas.openxmlformats.org/officeDocument/2006/relationships/hyperlink" Target="http://www.fontsquirrel.com/fonts/lato" TargetMode="External"/><Relationship Id="rId4" Type="http://schemas.openxmlformats.org/officeDocument/2006/relationships/hyperlink" Target="http://fontfabric.com/aleo-free-fo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5"/>
          <p:cNvSpPr>
            <a:spLocks/>
          </p:cNvSpPr>
          <p:nvPr/>
        </p:nvSpPr>
        <p:spPr bwMode="auto">
          <a:xfrm>
            <a:off x="35452" y="10098960"/>
            <a:ext cx="24384000" cy="2496164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9223" name="Rectangle 6"/>
          <p:cNvSpPr>
            <a:spLocks/>
          </p:cNvSpPr>
          <p:nvPr/>
        </p:nvSpPr>
        <p:spPr bwMode="auto">
          <a:xfrm>
            <a:off x="10299039" y="5291429"/>
            <a:ext cx="38568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3C3C3C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Author Names</a:t>
            </a:r>
          </a:p>
        </p:txBody>
      </p:sp>
      <p:sp>
        <p:nvSpPr>
          <p:cNvPr id="9224" name="Rectangle 7"/>
          <p:cNvSpPr>
            <a:spLocks/>
          </p:cNvSpPr>
          <p:nvPr/>
        </p:nvSpPr>
        <p:spPr bwMode="auto">
          <a:xfrm>
            <a:off x="9613403" y="3473624"/>
            <a:ext cx="5228098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8000" b="1" dirty="0">
                <a:solidFill>
                  <a:srgbClr val="3C3C3C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Paper Title</a:t>
            </a: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168696" y="10033993"/>
            <a:ext cx="2472139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3</a:t>
            </a:r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rd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International Conference on Multidisciplinary Research</a:t>
            </a:r>
          </a:p>
          <a:p>
            <a:pPr eaLnBrk="1" hangingPunct="1"/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 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 2</a:t>
            </a:r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nd </a:t>
            </a:r>
            <a:r>
              <a:rPr lang="en-US" sz="4800" b="1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National Conference 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on Multidisciplinary Research (ICMR&amp;NCMR 2025) </a:t>
            </a:r>
          </a:p>
          <a:p>
            <a:pPr eaLnBrk="1" hangingPunct="1"/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28</a:t>
            </a:r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th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 March 2025 Shinawatra University, Thailand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7DF2E6-BDEF-B366-3FA8-60E3309D9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784" y="11383358"/>
            <a:ext cx="3343823" cy="127673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What is the problem?</a:t>
            </a: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1054100" y="10623550"/>
            <a:ext cx="530525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44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Conclusion</a:t>
            </a: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1054100" y="11671300"/>
            <a:ext cx="20713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3600" dirty="0"/>
              <a:t>blended courses have the average achievement higher than teaching and learning in the classroom only or online learning alone</a:t>
            </a:r>
            <a:r>
              <a: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2781300" y="6162675"/>
            <a:ext cx="20612100" cy="2755900"/>
            <a:chOff x="2984500" y="6642100"/>
            <a:chExt cx="20612100" cy="2755900"/>
          </a:xfrm>
        </p:grpSpPr>
        <p:sp>
          <p:nvSpPr>
            <p:cNvPr id="11271" name="Rectangle 6"/>
            <p:cNvSpPr>
              <a:spLocks/>
            </p:cNvSpPr>
            <p:nvPr/>
          </p:nvSpPr>
          <p:spPr bwMode="auto">
            <a:xfrm>
              <a:off x="6146800" y="7035800"/>
              <a:ext cx="17449800" cy="184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for collaborative learning or social media to support collaborative work</a:t>
              </a:r>
              <a:endParaRPr lang="en-GB" sz="3600" dirty="0">
                <a:solidFill>
                  <a:schemeClr val="tx1"/>
                </a:solidFill>
                <a:latin typeface="Gill Sans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2984500" y="6642100"/>
              <a:ext cx="2755900" cy="2755900"/>
              <a:chOff x="2984500" y="6642100"/>
              <a:chExt cx="2755900" cy="2755900"/>
            </a:xfrm>
          </p:grpSpPr>
          <p:sp>
            <p:nvSpPr>
              <p:cNvPr id="11275" name="AutoShape 10"/>
              <p:cNvSpPr>
                <a:spLocks/>
              </p:cNvSpPr>
              <p:nvPr/>
            </p:nvSpPr>
            <p:spPr bwMode="auto">
              <a:xfrm>
                <a:off x="2984500" y="6642100"/>
                <a:ext cx="2755900" cy="2755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48A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1276" name="Freeform 11"/>
              <p:cNvSpPr>
                <a:spLocks/>
              </p:cNvSpPr>
              <p:nvPr/>
            </p:nvSpPr>
            <p:spPr bwMode="auto">
              <a:xfrm>
                <a:off x="3771900" y="7721600"/>
                <a:ext cx="1784350" cy="1582738"/>
              </a:xfrm>
              <a:custGeom>
                <a:avLst/>
                <a:gdLst>
                  <a:gd name="T0" fmla="*/ 740836 w 21600"/>
                  <a:gd name="T1" fmla="*/ 1582738 h 21600"/>
                  <a:gd name="T2" fmla="*/ 1784350 w 21600"/>
                  <a:gd name="T3" fmla="*/ 990237 h 21600"/>
                  <a:gd name="T4" fmla="*/ 1777989 w 21600"/>
                  <a:gd name="T5" fmla="*/ 304677 h 21600"/>
                  <a:gd name="T6" fmla="*/ 1416080 w 21600"/>
                  <a:gd name="T7" fmla="*/ 0 h 21600"/>
                  <a:gd name="T8" fmla="*/ 0 w 21600"/>
                  <a:gd name="T9" fmla="*/ 952207 h 21600"/>
                  <a:gd name="T10" fmla="*/ 740836 w 21600"/>
                  <a:gd name="T11" fmla="*/ 1582738 h 21600"/>
                  <a:gd name="T12" fmla="*/ 740836 w 21600"/>
                  <a:gd name="T13" fmla="*/ 158273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DA73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1277" name="AutoShape 12"/>
              <p:cNvSpPr>
                <a:spLocks/>
              </p:cNvSpPr>
              <p:nvPr/>
            </p:nvSpPr>
            <p:spPr bwMode="auto">
              <a:xfrm>
                <a:off x="3378200" y="7035800"/>
                <a:ext cx="1981200" cy="1981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89D45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1278" name="Picture 1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1400" y="7302500"/>
                <a:ext cx="1574800" cy="157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266" name="AutoShape 1"/>
          <p:cNvSpPr>
            <a:spLocks/>
          </p:cNvSpPr>
          <p:nvPr/>
        </p:nvSpPr>
        <p:spPr bwMode="auto">
          <a:xfrm>
            <a:off x="2781300" y="2368550"/>
            <a:ext cx="2755900" cy="2755900"/>
          </a:xfrm>
          <a:custGeom>
            <a:avLst/>
            <a:gdLst>
              <a:gd name="T0" fmla="*/ 12471 w 24942"/>
              <a:gd name="T1" fmla="*/ 0 h 21600"/>
              <a:gd name="T2" fmla="*/ 23271 w 24942"/>
              <a:gd name="T3" fmla="*/ 5400 h 21600"/>
              <a:gd name="T4" fmla="*/ 23271 w 24942"/>
              <a:gd name="T5" fmla="*/ 16200 h 21600"/>
              <a:gd name="T6" fmla="*/ 12471 w 24942"/>
              <a:gd name="T7" fmla="*/ 21600 h 21600"/>
              <a:gd name="T8" fmla="*/ 1671 w 24942"/>
              <a:gd name="T9" fmla="*/ 16200 h 21600"/>
              <a:gd name="T10" fmla="*/ 1671 w 24942"/>
              <a:gd name="T11" fmla="*/ 5400 h 21600"/>
              <a:gd name="T12" fmla="*/ 12471 w 24942"/>
              <a:gd name="T13" fmla="*/ 0 h 21600"/>
              <a:gd name="T14" fmla="*/ 12471 w 24942"/>
              <a:gd name="T1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42" h="21600">
                <a:moveTo>
                  <a:pt x="12471" y="0"/>
                </a:moveTo>
                <a:lnTo>
                  <a:pt x="23271" y="5400"/>
                </a:lnTo>
                <a:lnTo>
                  <a:pt x="23271" y="16200"/>
                </a:lnTo>
                <a:lnTo>
                  <a:pt x="12471" y="21600"/>
                </a:lnTo>
                <a:lnTo>
                  <a:pt x="1671" y="16200"/>
                </a:lnTo>
                <a:lnTo>
                  <a:pt x="1671" y="5400"/>
                </a:lnTo>
                <a:lnTo>
                  <a:pt x="12471" y="0"/>
                </a:lnTo>
                <a:close/>
                <a:moveTo>
                  <a:pt x="12471" y="0"/>
                </a:moveTo>
              </a:path>
            </a:pathLst>
          </a:custGeom>
          <a:solidFill>
            <a:srgbClr val="672952"/>
          </a:solidFill>
          <a:ln w="25400" cap="flat">
            <a:solidFill>
              <a:srgbClr val="67295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7" name="Freeform 2"/>
          <p:cNvSpPr>
            <a:spLocks/>
          </p:cNvSpPr>
          <p:nvPr/>
        </p:nvSpPr>
        <p:spPr bwMode="auto">
          <a:xfrm>
            <a:off x="3260725" y="3117850"/>
            <a:ext cx="1784350" cy="1582738"/>
          </a:xfrm>
          <a:custGeom>
            <a:avLst/>
            <a:gdLst>
              <a:gd name="T0" fmla="*/ 740836 w 21600"/>
              <a:gd name="T1" fmla="*/ 1582738 h 21600"/>
              <a:gd name="T2" fmla="*/ 1784350 w 21600"/>
              <a:gd name="T3" fmla="*/ 990237 h 21600"/>
              <a:gd name="T4" fmla="*/ 1777989 w 21600"/>
              <a:gd name="T5" fmla="*/ 304677 h 21600"/>
              <a:gd name="T6" fmla="*/ 1416080 w 21600"/>
              <a:gd name="T7" fmla="*/ 0 h 21600"/>
              <a:gd name="T8" fmla="*/ 0 w 21600"/>
              <a:gd name="T9" fmla="*/ 952207 h 21600"/>
              <a:gd name="T10" fmla="*/ 740836 w 21600"/>
              <a:gd name="T11" fmla="*/ 1582738 h 21600"/>
              <a:gd name="T12" fmla="*/ 740836 w 21600"/>
              <a:gd name="T13" fmla="*/ 1582738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00" h="21600">
                <a:moveTo>
                  <a:pt x="8968" y="21600"/>
                </a:moveTo>
                <a:lnTo>
                  <a:pt x="21600" y="13514"/>
                </a:lnTo>
                <a:lnTo>
                  <a:pt x="21523" y="4158"/>
                </a:lnTo>
                <a:lnTo>
                  <a:pt x="17142" y="0"/>
                </a:lnTo>
                <a:lnTo>
                  <a:pt x="0" y="12995"/>
                </a:lnTo>
                <a:lnTo>
                  <a:pt x="8968" y="21600"/>
                </a:lnTo>
                <a:close/>
                <a:moveTo>
                  <a:pt x="8968" y="21600"/>
                </a:moveTo>
              </a:path>
            </a:pathLst>
          </a:custGeom>
          <a:solidFill>
            <a:srgbClr val="421A3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3237533" y="2755900"/>
            <a:ext cx="20218400" cy="1981200"/>
            <a:chOff x="3378200" y="3505200"/>
            <a:chExt cx="20218400" cy="1981200"/>
          </a:xfrm>
        </p:grpSpPr>
        <p:sp>
          <p:nvSpPr>
            <p:cNvPr id="11270" name="Rectangle 5"/>
            <p:cNvSpPr>
              <a:spLocks/>
            </p:cNvSpPr>
            <p:nvPr/>
          </p:nvSpPr>
          <p:spPr bwMode="auto">
            <a:xfrm>
              <a:off x="6146800" y="3600450"/>
              <a:ext cx="174498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many people face obstacles when they first use online tools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3378200" y="3505200"/>
              <a:ext cx="1981200" cy="1981200"/>
              <a:chOff x="3378200" y="3505200"/>
              <a:chExt cx="1981200" cy="1981200"/>
            </a:xfrm>
          </p:grpSpPr>
          <p:sp>
            <p:nvSpPr>
              <p:cNvPr id="11274" name="AutoShape 9"/>
              <p:cNvSpPr>
                <a:spLocks/>
              </p:cNvSpPr>
              <p:nvPr/>
            </p:nvSpPr>
            <p:spPr bwMode="auto">
              <a:xfrm>
                <a:off x="3378200" y="3505200"/>
                <a:ext cx="1981200" cy="1981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772F63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1279" name="Picture 1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6500" y="3797300"/>
                <a:ext cx="1231900" cy="1231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Rectangle 13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9600" dirty="0"/>
              <a:t>The aims of the study: </a:t>
            </a:r>
            <a:endParaRPr lang="en-US" sz="9200" b="1" dirty="0">
              <a:solidFill>
                <a:srgbClr val="3C3C3C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grpSp>
        <p:nvGrpSpPr>
          <p:cNvPr id="5" name="Grupa 4"/>
          <p:cNvGrpSpPr/>
          <p:nvPr/>
        </p:nvGrpSpPr>
        <p:grpSpPr>
          <a:xfrm>
            <a:off x="520700" y="7239000"/>
            <a:ext cx="10807700" cy="4533900"/>
            <a:chOff x="520700" y="7239000"/>
            <a:chExt cx="10807700" cy="4533900"/>
          </a:xfrm>
        </p:grpSpPr>
        <p:sp>
          <p:nvSpPr>
            <p:cNvPr id="13323" name="Rectangle 10"/>
            <p:cNvSpPr>
              <a:spLocks/>
            </p:cNvSpPr>
            <p:nvPr/>
          </p:nvSpPr>
          <p:spPr bwMode="auto">
            <a:xfrm>
              <a:off x="520700" y="8794750"/>
              <a:ext cx="6057900" cy="142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4400" dirty="0">
                  <a:latin typeface="Gill Sans"/>
                </a:rPr>
                <a:t>finding levels of learners’ acceptance toward the blended learning courses</a:t>
              </a: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6794500" y="7239000"/>
              <a:ext cx="4533900" cy="4533900"/>
              <a:chOff x="6794500" y="7239000"/>
              <a:chExt cx="4533900" cy="4533900"/>
            </a:xfrm>
          </p:grpSpPr>
          <p:sp>
            <p:nvSpPr>
              <p:cNvPr id="13314" name="AutoShape 1"/>
              <p:cNvSpPr>
                <a:spLocks/>
              </p:cNvSpPr>
              <p:nvPr/>
            </p:nvSpPr>
            <p:spPr bwMode="auto">
              <a:xfrm>
                <a:off x="6794500" y="7239000"/>
                <a:ext cx="4533900" cy="4533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67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5" name="Freeform 2"/>
              <p:cNvSpPr>
                <a:spLocks/>
              </p:cNvSpPr>
              <p:nvPr/>
            </p:nvSpPr>
            <p:spPr bwMode="auto">
              <a:xfrm>
                <a:off x="8089900" y="9013825"/>
                <a:ext cx="2935288" cy="2605088"/>
              </a:xfrm>
              <a:custGeom>
                <a:avLst/>
                <a:gdLst>
                  <a:gd name="T0" fmla="*/ 1218688 w 21600"/>
                  <a:gd name="T1" fmla="*/ 2605088 h 21600"/>
                  <a:gd name="T2" fmla="*/ 2935288 w 21600"/>
                  <a:gd name="T3" fmla="*/ 1629868 h 21600"/>
                  <a:gd name="T4" fmla="*/ 2924824 w 21600"/>
                  <a:gd name="T5" fmla="*/ 501479 h 21600"/>
                  <a:gd name="T6" fmla="*/ 2329477 w 21600"/>
                  <a:gd name="T7" fmla="*/ 0 h 21600"/>
                  <a:gd name="T8" fmla="*/ 0 w 21600"/>
                  <a:gd name="T9" fmla="*/ 1567274 h 21600"/>
                  <a:gd name="T10" fmla="*/ 1218688 w 21600"/>
                  <a:gd name="T11" fmla="*/ 2605088 h 21600"/>
                  <a:gd name="T12" fmla="*/ 1218688 w 21600"/>
                  <a:gd name="T13" fmla="*/ 260508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6" name="AutoShape 3"/>
              <p:cNvSpPr>
                <a:spLocks/>
              </p:cNvSpPr>
              <p:nvPr/>
            </p:nvSpPr>
            <p:spPr bwMode="auto">
              <a:xfrm>
                <a:off x="7442200" y="7886700"/>
                <a:ext cx="3259138" cy="3259138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782F63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3328" name="Picture 1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72400" y="8356600"/>
                <a:ext cx="2590800" cy="2590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" name="Grupa 6"/>
          <p:cNvGrpSpPr/>
          <p:nvPr/>
        </p:nvGrpSpPr>
        <p:grpSpPr>
          <a:xfrm>
            <a:off x="11239500" y="7239000"/>
            <a:ext cx="12113740" cy="4533900"/>
            <a:chOff x="11239500" y="7239000"/>
            <a:chExt cx="12606140" cy="4533900"/>
          </a:xfrm>
        </p:grpSpPr>
        <p:sp>
          <p:nvSpPr>
            <p:cNvPr id="13325" name="Rectangle 12"/>
            <p:cNvSpPr>
              <a:spLocks/>
            </p:cNvSpPr>
            <p:nvPr/>
          </p:nvSpPr>
          <p:spPr bwMode="auto">
            <a:xfrm>
              <a:off x="15989300" y="8356600"/>
              <a:ext cx="7856340" cy="186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4400" dirty="0">
                  <a:solidFill>
                    <a:schemeClr val="tx1"/>
                  </a:solidFill>
                  <a:latin typeface="Gill Sans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investigating significant levels of learner satisfaction and acceptance among different groups of learners</a:t>
              </a:r>
            </a:p>
          </p:txBody>
        </p:sp>
        <p:grpSp>
          <p:nvGrpSpPr>
            <p:cNvPr id="4" name="Grupa 3"/>
            <p:cNvGrpSpPr/>
            <p:nvPr/>
          </p:nvGrpSpPr>
          <p:grpSpPr>
            <a:xfrm>
              <a:off x="11239500" y="7239000"/>
              <a:ext cx="4533900" cy="4533900"/>
              <a:chOff x="11239500" y="7239000"/>
              <a:chExt cx="4533900" cy="4533900"/>
            </a:xfrm>
          </p:grpSpPr>
          <p:sp>
            <p:nvSpPr>
              <p:cNvPr id="13317" name="AutoShape 4"/>
              <p:cNvSpPr>
                <a:spLocks/>
              </p:cNvSpPr>
              <p:nvPr/>
            </p:nvSpPr>
            <p:spPr bwMode="auto">
              <a:xfrm>
                <a:off x="11239500" y="7239000"/>
                <a:ext cx="4533900" cy="4533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52BE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8" name="Freeform 5"/>
              <p:cNvSpPr>
                <a:spLocks/>
              </p:cNvSpPr>
              <p:nvPr/>
            </p:nvSpPr>
            <p:spPr bwMode="auto">
              <a:xfrm>
                <a:off x="12533313" y="9013825"/>
                <a:ext cx="2936875" cy="2605088"/>
              </a:xfrm>
              <a:custGeom>
                <a:avLst/>
                <a:gdLst>
                  <a:gd name="T0" fmla="*/ 1219347 w 21600"/>
                  <a:gd name="T1" fmla="*/ 2605088 h 21600"/>
                  <a:gd name="T2" fmla="*/ 2936875 w 21600"/>
                  <a:gd name="T3" fmla="*/ 1629868 h 21600"/>
                  <a:gd name="T4" fmla="*/ 2926406 w 21600"/>
                  <a:gd name="T5" fmla="*/ 501479 h 21600"/>
                  <a:gd name="T6" fmla="*/ 2330737 w 21600"/>
                  <a:gd name="T7" fmla="*/ 0 h 21600"/>
                  <a:gd name="T8" fmla="*/ 0 w 21600"/>
                  <a:gd name="T9" fmla="*/ 1567274 h 21600"/>
                  <a:gd name="T10" fmla="*/ 1219347 w 21600"/>
                  <a:gd name="T11" fmla="*/ 2605088 h 21600"/>
                  <a:gd name="T12" fmla="*/ 1219347 w 21600"/>
                  <a:gd name="T13" fmla="*/ 260508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9" name="AutoShape 6"/>
              <p:cNvSpPr>
                <a:spLocks/>
              </p:cNvSpPr>
              <p:nvPr/>
            </p:nvSpPr>
            <p:spPr bwMode="auto">
              <a:xfrm>
                <a:off x="11887200" y="7886700"/>
                <a:ext cx="3259138" cy="3259138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5DCBBA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3329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66600" y="8178800"/>
                <a:ext cx="2692400" cy="269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Our Solution</a:t>
            </a:r>
          </a:p>
        </p:txBody>
      </p:sp>
      <p:sp>
        <p:nvSpPr>
          <p:cNvPr id="12294" name="Rectangle 5"/>
          <p:cNvSpPr>
            <a:spLocks/>
          </p:cNvSpPr>
          <p:nvPr/>
        </p:nvSpPr>
        <p:spPr bwMode="auto">
          <a:xfrm>
            <a:off x="598712" y="2341761"/>
            <a:ext cx="11399912" cy="183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3600" dirty="0"/>
              <a:t>Participants in this study were undergraduate students who studied at RMUTSB for the academic year 2014. 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422400" y="5412036"/>
            <a:ext cx="21786824" cy="1974924"/>
            <a:chOff x="1422400" y="6473308"/>
            <a:chExt cx="18122681" cy="1692792"/>
          </a:xfrm>
        </p:grpSpPr>
        <p:sp>
          <p:nvSpPr>
            <p:cNvPr id="12295" name="Rectangle 6"/>
            <p:cNvSpPr>
              <a:spLocks/>
            </p:cNvSpPr>
            <p:nvPr/>
          </p:nvSpPr>
          <p:spPr bwMode="auto">
            <a:xfrm>
              <a:off x="3505200" y="6473308"/>
              <a:ext cx="16039881" cy="1464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With stratified sampling, the population is divided into groups that are assigned by the faculties. A simple random sampling is obtained based on students' field of study, </a:t>
              </a:r>
            </a:p>
            <a:p>
              <a:pPr algn="l" eaLnBrk="1" hangingPunct="1"/>
              <a:r>
                <a:rPr lang="en-US" sz="3600" dirty="0"/>
                <a:t>              computer-related and irrelevant. 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12291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2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8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5" name="Picture 1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6" name="Grupa 5"/>
          <p:cNvGrpSpPr/>
          <p:nvPr/>
        </p:nvGrpSpPr>
        <p:grpSpPr>
          <a:xfrm>
            <a:off x="1422400" y="8597900"/>
            <a:ext cx="13073856" cy="1676400"/>
            <a:chOff x="1422400" y="8597900"/>
            <a:chExt cx="12436456" cy="1676400"/>
          </a:xfrm>
        </p:grpSpPr>
        <p:sp>
          <p:nvSpPr>
            <p:cNvPr id="12296" name="Rectangle 7"/>
            <p:cNvSpPr>
              <a:spLocks/>
            </p:cNvSpPr>
            <p:nvPr/>
          </p:nvSpPr>
          <p:spPr bwMode="auto">
            <a:xfrm>
              <a:off x="3784600" y="8826500"/>
              <a:ext cx="10074256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The data were collected from 300 correspondents, then analysed using statistical software.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12290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2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3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6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5300" y="8864600"/>
                <a:ext cx="990600" cy="990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8958664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Our Solution</a:t>
            </a:r>
          </a:p>
        </p:txBody>
      </p:sp>
      <p:sp>
        <p:nvSpPr>
          <p:cNvPr id="12294" name="Rectangle 5"/>
          <p:cNvSpPr>
            <a:spLocks/>
          </p:cNvSpPr>
          <p:nvPr/>
        </p:nvSpPr>
        <p:spPr bwMode="auto">
          <a:xfrm>
            <a:off x="526704" y="3401616"/>
            <a:ext cx="11399912" cy="183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3600" dirty="0"/>
              <a:t>The research instrument was the questionnaire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pic>
        <p:nvPicPr>
          <p:cNvPr id="1230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17"/>
          <a:stretch>
            <a:fillRect/>
          </a:stretch>
        </p:blipFill>
        <p:spPr bwMode="auto">
          <a:xfrm>
            <a:off x="12192000" y="0"/>
            <a:ext cx="12242800" cy="137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a 4"/>
          <p:cNvGrpSpPr/>
          <p:nvPr/>
        </p:nvGrpSpPr>
        <p:grpSpPr>
          <a:xfrm>
            <a:off x="1422400" y="6489700"/>
            <a:ext cx="10504217" cy="1955800"/>
            <a:chOff x="1422400" y="6489700"/>
            <a:chExt cx="8737601" cy="1676400"/>
          </a:xfrm>
        </p:grpSpPr>
        <p:sp>
          <p:nvSpPr>
            <p:cNvPr id="12295" name="Rectangle 6"/>
            <p:cNvSpPr>
              <a:spLocks/>
            </p:cNvSpPr>
            <p:nvPr/>
          </p:nvSpPr>
          <p:spPr bwMode="auto">
            <a:xfrm>
              <a:off x="3505201" y="6718300"/>
              <a:ext cx="66548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Likert 5 scale closed-ended questions.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12291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2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8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5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6" name="Grupa 5"/>
          <p:cNvGrpSpPr/>
          <p:nvPr/>
        </p:nvGrpSpPr>
        <p:grpSpPr>
          <a:xfrm>
            <a:off x="1422400" y="8597900"/>
            <a:ext cx="9185424" cy="1676400"/>
            <a:chOff x="1422400" y="8597900"/>
            <a:chExt cx="8737600" cy="1676400"/>
          </a:xfrm>
        </p:grpSpPr>
        <p:sp>
          <p:nvSpPr>
            <p:cNvPr id="12296" name="Rectangle 7"/>
            <p:cNvSpPr>
              <a:spLocks/>
            </p:cNvSpPr>
            <p:nvPr/>
          </p:nvSpPr>
          <p:spPr bwMode="auto">
            <a:xfrm>
              <a:off x="3784600" y="8826500"/>
              <a:ext cx="6375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open-ended questions.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12290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2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3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6" name="Picture 1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5300" y="8864600"/>
                <a:ext cx="990600" cy="990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5" name="Oval 2"/>
          <p:cNvSpPr>
            <a:spLocks/>
          </p:cNvSpPr>
          <p:nvPr/>
        </p:nvSpPr>
        <p:spPr bwMode="auto">
          <a:xfrm>
            <a:off x="19253200" y="4114800"/>
            <a:ext cx="3797300" cy="3797300"/>
          </a:xfrm>
          <a:prstGeom prst="ellipse">
            <a:avLst/>
          </a:prstGeom>
          <a:solidFill>
            <a:srgbClr val="2C364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6" name="Freeform 3"/>
          <p:cNvSpPr>
            <a:spLocks/>
          </p:cNvSpPr>
          <p:nvPr/>
        </p:nvSpPr>
        <p:spPr bwMode="auto">
          <a:xfrm>
            <a:off x="20748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253143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7" name="Oval 4"/>
          <p:cNvSpPr>
            <a:spLocks/>
          </p:cNvSpPr>
          <p:nvPr/>
        </p:nvSpPr>
        <p:spPr bwMode="auto">
          <a:xfrm>
            <a:off x="19827875" y="4689475"/>
            <a:ext cx="2617788" cy="2617788"/>
          </a:xfrm>
          <a:prstGeom prst="ellipse">
            <a:avLst/>
          </a:prstGeom>
          <a:solidFill>
            <a:srgbClr val="344658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8" name="Oval 5"/>
          <p:cNvSpPr>
            <a:spLocks/>
          </p:cNvSpPr>
          <p:nvPr/>
        </p:nvSpPr>
        <p:spPr bwMode="auto">
          <a:xfrm>
            <a:off x="13284200" y="4114800"/>
            <a:ext cx="3797300" cy="3797300"/>
          </a:xfrm>
          <a:prstGeom prst="ellips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9" name="Freeform 6"/>
          <p:cNvSpPr>
            <a:spLocks/>
          </p:cNvSpPr>
          <p:nvPr/>
        </p:nvSpPr>
        <p:spPr bwMode="auto">
          <a:xfrm>
            <a:off x="14779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D6731B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0" name="Oval 7"/>
          <p:cNvSpPr>
            <a:spLocks/>
          </p:cNvSpPr>
          <p:nvPr/>
        </p:nvSpPr>
        <p:spPr bwMode="auto">
          <a:xfrm>
            <a:off x="13858875" y="4689475"/>
            <a:ext cx="2617788" cy="2617788"/>
          </a:xfrm>
          <a:prstGeom prst="ellipse">
            <a:avLst/>
          </a:prstGeom>
          <a:solidFill>
            <a:srgbClr val="E39D4A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1" name="Rectangle 8"/>
          <p:cNvSpPr>
            <a:spLocks/>
          </p:cNvSpPr>
          <p:nvPr/>
        </p:nvSpPr>
        <p:spPr bwMode="auto">
          <a:xfrm>
            <a:off x="360000" y="660399"/>
            <a:ext cx="17448624" cy="16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Conclusions and </a:t>
            </a:r>
            <a:r>
              <a:rPr lang="en-US" sz="9200" b="1" dirty="0" err="1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Recomendations</a:t>
            </a:r>
            <a:endParaRPr lang="en-US" sz="9200" b="1" dirty="0">
              <a:solidFill>
                <a:srgbClr val="3C3C3C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18442" name="Oval 9"/>
          <p:cNvSpPr>
            <a:spLocks/>
          </p:cNvSpPr>
          <p:nvPr/>
        </p:nvSpPr>
        <p:spPr bwMode="auto">
          <a:xfrm>
            <a:off x="7315200" y="4114800"/>
            <a:ext cx="3797300" cy="3797300"/>
          </a:xfrm>
          <a:prstGeom prst="ellips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3" name="Freeform 10"/>
          <p:cNvSpPr>
            <a:spLocks/>
          </p:cNvSpPr>
          <p:nvPr/>
        </p:nvSpPr>
        <p:spPr bwMode="auto">
          <a:xfrm>
            <a:off x="8810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542444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4" name="Oval 11"/>
          <p:cNvSpPr>
            <a:spLocks/>
          </p:cNvSpPr>
          <p:nvPr/>
        </p:nvSpPr>
        <p:spPr bwMode="auto">
          <a:xfrm>
            <a:off x="7889875" y="4689475"/>
            <a:ext cx="2617788" cy="2617788"/>
          </a:xfrm>
          <a:prstGeom prst="ellipse">
            <a:avLst/>
          </a:prstGeom>
          <a:solidFill>
            <a:srgbClr val="772F63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5" name="Oval 12"/>
          <p:cNvSpPr>
            <a:spLocks/>
          </p:cNvSpPr>
          <p:nvPr/>
        </p:nvSpPr>
        <p:spPr bwMode="auto">
          <a:xfrm>
            <a:off x="1346200" y="4114800"/>
            <a:ext cx="3797300" cy="3797300"/>
          </a:xfrm>
          <a:prstGeom prst="ellips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6" name="Freeform 13"/>
          <p:cNvSpPr>
            <a:spLocks/>
          </p:cNvSpPr>
          <p:nvPr/>
        </p:nvSpPr>
        <p:spPr bwMode="auto">
          <a:xfrm>
            <a:off x="2841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3B927F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7" name="Oval 14"/>
          <p:cNvSpPr>
            <a:spLocks/>
          </p:cNvSpPr>
          <p:nvPr/>
        </p:nvSpPr>
        <p:spPr bwMode="auto">
          <a:xfrm>
            <a:off x="1920875" y="4689475"/>
            <a:ext cx="2617788" cy="2617788"/>
          </a:xfrm>
          <a:prstGeom prst="ellipse">
            <a:avLst/>
          </a:prstGeom>
          <a:solidFill>
            <a:srgbClr val="62CBB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8" name="AutoShape 15"/>
          <p:cNvSpPr>
            <a:spLocks/>
          </p:cNvSpPr>
          <p:nvPr/>
        </p:nvSpPr>
        <p:spPr bwMode="auto">
          <a:xfrm rot="-8099999">
            <a:off x="17424400" y="5705475"/>
            <a:ext cx="736600" cy="736600"/>
          </a:xfrm>
          <a:prstGeom prst="rtTriangl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9" name="AutoShape 16"/>
          <p:cNvSpPr>
            <a:spLocks/>
          </p:cNvSpPr>
          <p:nvPr/>
        </p:nvSpPr>
        <p:spPr bwMode="auto">
          <a:xfrm rot="-8099999">
            <a:off x="11557000" y="5705475"/>
            <a:ext cx="736600" cy="736600"/>
          </a:xfrm>
          <a:prstGeom prst="rtTriangl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0" name="AutoShape 17"/>
          <p:cNvSpPr>
            <a:spLocks/>
          </p:cNvSpPr>
          <p:nvPr/>
        </p:nvSpPr>
        <p:spPr bwMode="auto">
          <a:xfrm rot="-8099999">
            <a:off x="5688013" y="5705475"/>
            <a:ext cx="736600" cy="736600"/>
          </a:xfrm>
          <a:prstGeom prst="rtTriangl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1" name="Rectangle 18"/>
          <p:cNvSpPr>
            <a:spLocks/>
          </p:cNvSpPr>
          <p:nvPr/>
        </p:nvSpPr>
        <p:spPr bwMode="auto">
          <a:xfrm>
            <a:off x="19912013" y="5715000"/>
            <a:ext cx="24892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Technology</a:t>
            </a:r>
          </a:p>
        </p:txBody>
      </p:sp>
      <p:sp>
        <p:nvSpPr>
          <p:cNvPr id="18452" name="Rectangle 19"/>
          <p:cNvSpPr>
            <a:spLocks/>
          </p:cNvSpPr>
          <p:nvPr/>
        </p:nvSpPr>
        <p:spPr bwMode="auto">
          <a:xfrm>
            <a:off x="14033500" y="5715000"/>
            <a:ext cx="23082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Assesment</a:t>
            </a:r>
          </a:p>
        </p:txBody>
      </p:sp>
      <p:sp>
        <p:nvSpPr>
          <p:cNvPr id="18453" name="Rectangle 20"/>
          <p:cNvSpPr>
            <a:spLocks/>
          </p:cNvSpPr>
          <p:nvPr/>
        </p:nvSpPr>
        <p:spPr bwMode="auto">
          <a:xfrm>
            <a:off x="8281988" y="5715000"/>
            <a:ext cx="18748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Training</a:t>
            </a:r>
          </a:p>
        </p:txBody>
      </p:sp>
      <p:sp>
        <p:nvSpPr>
          <p:cNvPr id="18454" name="Rectangle 21"/>
          <p:cNvSpPr>
            <a:spLocks/>
          </p:cNvSpPr>
          <p:nvPr/>
        </p:nvSpPr>
        <p:spPr bwMode="auto">
          <a:xfrm>
            <a:off x="2114550" y="5715000"/>
            <a:ext cx="22701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Marketing</a:t>
            </a:r>
          </a:p>
        </p:txBody>
      </p:sp>
      <p:sp>
        <p:nvSpPr>
          <p:cNvPr id="18459" name="Rectangle 26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82264" y="4114800"/>
            <a:ext cx="4680000" cy="7150795"/>
            <a:chOff x="982264" y="4114800"/>
            <a:chExt cx="4680000" cy="7150795"/>
          </a:xfrm>
        </p:grpSpPr>
        <p:sp>
          <p:nvSpPr>
            <p:cNvPr id="18458" name="Rectangle 25"/>
            <p:cNvSpPr>
              <a:spLocks/>
            </p:cNvSpPr>
            <p:nvPr/>
          </p:nvSpPr>
          <p:spPr bwMode="auto">
            <a:xfrm>
              <a:off x="982264" y="8495606"/>
              <a:ext cx="4680000" cy="2769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r>
                <a:rPr lang="en-GB" sz="3600" dirty="0">
                  <a:solidFill>
                    <a:schemeClr val="tx1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The learners’ acceptance toward the blended learning courses in overall is at a very good level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18480" name="Group 34"/>
            <p:cNvGrpSpPr>
              <a:grpSpLocks/>
            </p:cNvGrpSpPr>
            <p:nvPr/>
          </p:nvGrpSpPr>
          <p:grpSpPr bwMode="auto">
            <a:xfrm>
              <a:off x="1346200" y="4114800"/>
              <a:ext cx="3797300" cy="3797300"/>
              <a:chOff x="0" y="0"/>
              <a:chExt cx="2392" cy="2392"/>
            </a:xfrm>
          </p:grpSpPr>
          <p:sp>
            <p:nvSpPr>
              <p:cNvPr id="18482" name="Oval 31"/>
              <p:cNvSpPr>
                <a:spLocks/>
              </p:cNvSpPr>
              <p:nvPr/>
            </p:nvSpPr>
            <p:spPr bwMode="auto">
              <a:xfrm>
                <a:off x="0" y="0"/>
                <a:ext cx="2392" cy="2392"/>
              </a:xfrm>
              <a:prstGeom prst="ellipse">
                <a:avLst/>
              </a:prstGeom>
              <a:solidFill>
                <a:srgbClr val="56B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83" name="Freeform 32"/>
              <p:cNvSpPr>
                <a:spLocks/>
              </p:cNvSpPr>
              <p:nvPr/>
            </p:nvSpPr>
            <p:spPr bwMode="auto">
              <a:xfrm>
                <a:off x="942" y="640"/>
                <a:ext cx="1441" cy="1702"/>
              </a:xfrm>
              <a:custGeom>
                <a:avLst/>
                <a:gdLst>
                  <a:gd name="T0" fmla="*/ 0 w 20511"/>
                  <a:gd name="T1" fmla="*/ 1341 h 21600"/>
                  <a:gd name="T2" fmla="*/ 584 w 20511"/>
                  <a:gd name="T3" fmla="*/ 1702 h 21600"/>
                  <a:gd name="T4" fmla="*/ 1436 w 20511"/>
                  <a:gd name="T5" fmla="*/ 411 h 21600"/>
                  <a:gd name="T6" fmla="*/ 858 w 20511"/>
                  <a:gd name="T7" fmla="*/ 0 h 21600"/>
                  <a:gd name="T8" fmla="*/ 0 w 20511"/>
                  <a:gd name="T9" fmla="*/ 1341 h 21600"/>
                  <a:gd name="T10" fmla="*/ 0 w 20511"/>
                  <a:gd name="T11" fmla="*/ 134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B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84" name="Oval 33"/>
              <p:cNvSpPr>
                <a:spLocks/>
              </p:cNvSpPr>
              <p:nvPr/>
            </p:nvSpPr>
            <p:spPr bwMode="auto">
              <a:xfrm>
                <a:off x="362" y="362"/>
                <a:ext cx="1649" cy="1649"/>
              </a:xfrm>
              <a:prstGeom prst="ellipse">
                <a:avLst/>
              </a:prstGeom>
              <a:solidFill>
                <a:srgbClr val="62CB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</p:grpSp>
      </p:grpSp>
      <p:grpSp>
        <p:nvGrpSpPr>
          <p:cNvPr id="7" name="Grupa 6"/>
          <p:cNvGrpSpPr/>
          <p:nvPr/>
        </p:nvGrpSpPr>
        <p:grpSpPr>
          <a:xfrm>
            <a:off x="12691438" y="3927320"/>
            <a:ext cx="4680000" cy="6873796"/>
            <a:chOff x="6951264" y="4114800"/>
            <a:chExt cx="4680000" cy="6873796"/>
          </a:xfrm>
        </p:grpSpPr>
        <p:sp>
          <p:nvSpPr>
            <p:cNvPr id="18456" name="Rectangle 23"/>
            <p:cNvSpPr>
              <a:spLocks/>
            </p:cNvSpPr>
            <p:nvPr/>
          </p:nvSpPr>
          <p:spPr bwMode="auto">
            <a:xfrm>
              <a:off x="6951264" y="8772605"/>
              <a:ext cx="4680000" cy="2215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r>
                <a:rPr lang="en-GB" sz="3600" dirty="0">
                  <a:solidFill>
                    <a:schemeClr val="tx1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There is no significant at the .05 level among different groups of learners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7315200" y="4114800"/>
              <a:ext cx="3797300" cy="3797300"/>
              <a:chOff x="7315200" y="4114800"/>
              <a:chExt cx="3797300" cy="3797300"/>
            </a:xfrm>
          </p:grpSpPr>
          <p:sp>
            <p:nvSpPr>
              <p:cNvPr id="18467" name="Oval 49"/>
              <p:cNvSpPr>
                <a:spLocks/>
              </p:cNvSpPr>
              <p:nvPr/>
            </p:nvSpPr>
            <p:spPr bwMode="auto">
              <a:xfrm>
                <a:off x="7315200" y="4114800"/>
                <a:ext cx="3797300" cy="3797300"/>
              </a:xfrm>
              <a:prstGeom prst="ellipse">
                <a:avLst/>
              </a:prstGeom>
              <a:solidFill>
                <a:srgbClr val="66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68" name="Freeform 50"/>
              <p:cNvSpPr>
                <a:spLocks/>
              </p:cNvSpPr>
              <p:nvPr/>
            </p:nvSpPr>
            <p:spPr bwMode="auto">
              <a:xfrm>
                <a:off x="8810625" y="5130800"/>
                <a:ext cx="2287588" cy="2701925"/>
              </a:xfrm>
              <a:custGeom>
                <a:avLst/>
                <a:gdLst>
                  <a:gd name="T0" fmla="*/ 0 w 20511"/>
                  <a:gd name="T1" fmla="*/ 1341 h 21600"/>
                  <a:gd name="T2" fmla="*/ 584 w 20511"/>
                  <a:gd name="T3" fmla="*/ 1702 h 21600"/>
                  <a:gd name="T4" fmla="*/ 1436 w 20511"/>
                  <a:gd name="T5" fmla="*/ 411 h 21600"/>
                  <a:gd name="T6" fmla="*/ 858 w 20511"/>
                  <a:gd name="T7" fmla="*/ 0 h 21600"/>
                  <a:gd name="T8" fmla="*/ 0 w 20511"/>
                  <a:gd name="T9" fmla="*/ 1341 h 21600"/>
                  <a:gd name="T10" fmla="*/ 0 w 20511"/>
                  <a:gd name="T11" fmla="*/ 134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69" name="Oval 51"/>
              <p:cNvSpPr>
                <a:spLocks/>
              </p:cNvSpPr>
              <p:nvPr/>
            </p:nvSpPr>
            <p:spPr bwMode="auto">
              <a:xfrm>
                <a:off x="7982370" y="4737100"/>
                <a:ext cx="2617788" cy="2617788"/>
              </a:xfrm>
              <a:prstGeom prst="ellipse">
                <a:avLst/>
              </a:prstGeom>
              <a:solidFill>
                <a:srgbClr val="772F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1042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5" name="Oval 2"/>
          <p:cNvSpPr>
            <a:spLocks/>
          </p:cNvSpPr>
          <p:nvPr/>
        </p:nvSpPr>
        <p:spPr bwMode="auto">
          <a:xfrm>
            <a:off x="19253200" y="4114800"/>
            <a:ext cx="3797300" cy="3797300"/>
          </a:xfrm>
          <a:prstGeom prst="ellipse">
            <a:avLst/>
          </a:prstGeom>
          <a:solidFill>
            <a:srgbClr val="2C364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6" name="Freeform 3"/>
          <p:cNvSpPr>
            <a:spLocks/>
          </p:cNvSpPr>
          <p:nvPr/>
        </p:nvSpPr>
        <p:spPr bwMode="auto">
          <a:xfrm>
            <a:off x="20748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253143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7" name="Oval 4"/>
          <p:cNvSpPr>
            <a:spLocks/>
          </p:cNvSpPr>
          <p:nvPr/>
        </p:nvSpPr>
        <p:spPr bwMode="auto">
          <a:xfrm>
            <a:off x="19827875" y="4689475"/>
            <a:ext cx="2617788" cy="2617788"/>
          </a:xfrm>
          <a:prstGeom prst="ellipse">
            <a:avLst/>
          </a:prstGeom>
          <a:solidFill>
            <a:srgbClr val="344658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8" name="Oval 5"/>
          <p:cNvSpPr>
            <a:spLocks/>
          </p:cNvSpPr>
          <p:nvPr/>
        </p:nvSpPr>
        <p:spPr bwMode="auto">
          <a:xfrm>
            <a:off x="13284200" y="4114800"/>
            <a:ext cx="3797300" cy="3797300"/>
          </a:xfrm>
          <a:prstGeom prst="ellips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9" name="Freeform 6"/>
          <p:cNvSpPr>
            <a:spLocks/>
          </p:cNvSpPr>
          <p:nvPr/>
        </p:nvSpPr>
        <p:spPr bwMode="auto">
          <a:xfrm>
            <a:off x="14779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D6731B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0" name="Oval 7"/>
          <p:cNvSpPr>
            <a:spLocks/>
          </p:cNvSpPr>
          <p:nvPr/>
        </p:nvSpPr>
        <p:spPr bwMode="auto">
          <a:xfrm>
            <a:off x="13858875" y="4689475"/>
            <a:ext cx="2617788" cy="2617788"/>
          </a:xfrm>
          <a:prstGeom prst="ellipse">
            <a:avLst/>
          </a:prstGeom>
          <a:solidFill>
            <a:srgbClr val="E39D4A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1" name="Rectangle 8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Further study</a:t>
            </a:r>
          </a:p>
        </p:txBody>
      </p:sp>
      <p:sp>
        <p:nvSpPr>
          <p:cNvPr id="18442" name="Oval 9"/>
          <p:cNvSpPr>
            <a:spLocks/>
          </p:cNvSpPr>
          <p:nvPr/>
        </p:nvSpPr>
        <p:spPr bwMode="auto">
          <a:xfrm>
            <a:off x="7315200" y="4114800"/>
            <a:ext cx="3797300" cy="3797300"/>
          </a:xfrm>
          <a:prstGeom prst="ellips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3" name="Freeform 10"/>
          <p:cNvSpPr>
            <a:spLocks/>
          </p:cNvSpPr>
          <p:nvPr/>
        </p:nvSpPr>
        <p:spPr bwMode="auto">
          <a:xfrm>
            <a:off x="8810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542444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4" name="Oval 11"/>
          <p:cNvSpPr>
            <a:spLocks/>
          </p:cNvSpPr>
          <p:nvPr/>
        </p:nvSpPr>
        <p:spPr bwMode="auto">
          <a:xfrm>
            <a:off x="7889875" y="4689475"/>
            <a:ext cx="2617788" cy="2617788"/>
          </a:xfrm>
          <a:prstGeom prst="ellipse">
            <a:avLst/>
          </a:prstGeom>
          <a:solidFill>
            <a:srgbClr val="772F63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5" name="Oval 12"/>
          <p:cNvSpPr>
            <a:spLocks/>
          </p:cNvSpPr>
          <p:nvPr/>
        </p:nvSpPr>
        <p:spPr bwMode="auto">
          <a:xfrm>
            <a:off x="1346200" y="4114800"/>
            <a:ext cx="3797300" cy="3797300"/>
          </a:xfrm>
          <a:prstGeom prst="ellips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6" name="Freeform 13"/>
          <p:cNvSpPr>
            <a:spLocks/>
          </p:cNvSpPr>
          <p:nvPr/>
        </p:nvSpPr>
        <p:spPr bwMode="auto">
          <a:xfrm>
            <a:off x="2841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3B927F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7" name="Oval 14"/>
          <p:cNvSpPr>
            <a:spLocks/>
          </p:cNvSpPr>
          <p:nvPr/>
        </p:nvSpPr>
        <p:spPr bwMode="auto">
          <a:xfrm>
            <a:off x="1920875" y="4689475"/>
            <a:ext cx="2617788" cy="2617788"/>
          </a:xfrm>
          <a:prstGeom prst="ellipse">
            <a:avLst/>
          </a:prstGeom>
          <a:solidFill>
            <a:srgbClr val="62CBB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8" name="AutoShape 15"/>
          <p:cNvSpPr>
            <a:spLocks/>
          </p:cNvSpPr>
          <p:nvPr/>
        </p:nvSpPr>
        <p:spPr bwMode="auto">
          <a:xfrm rot="-8099999">
            <a:off x="17424400" y="5705475"/>
            <a:ext cx="736600" cy="736600"/>
          </a:xfrm>
          <a:prstGeom prst="rtTriangl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9" name="AutoShape 16"/>
          <p:cNvSpPr>
            <a:spLocks/>
          </p:cNvSpPr>
          <p:nvPr/>
        </p:nvSpPr>
        <p:spPr bwMode="auto">
          <a:xfrm rot="-8099999">
            <a:off x="11557000" y="5705475"/>
            <a:ext cx="736600" cy="736600"/>
          </a:xfrm>
          <a:prstGeom prst="rtTriangl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0" name="AutoShape 17"/>
          <p:cNvSpPr>
            <a:spLocks/>
          </p:cNvSpPr>
          <p:nvPr/>
        </p:nvSpPr>
        <p:spPr bwMode="auto">
          <a:xfrm rot="-8099999">
            <a:off x="5688013" y="5705475"/>
            <a:ext cx="736600" cy="736600"/>
          </a:xfrm>
          <a:prstGeom prst="rtTriangl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1" name="Rectangle 18"/>
          <p:cNvSpPr>
            <a:spLocks/>
          </p:cNvSpPr>
          <p:nvPr/>
        </p:nvSpPr>
        <p:spPr bwMode="auto">
          <a:xfrm>
            <a:off x="19912013" y="5715000"/>
            <a:ext cx="24892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Technology</a:t>
            </a:r>
          </a:p>
        </p:txBody>
      </p:sp>
      <p:sp>
        <p:nvSpPr>
          <p:cNvPr id="18452" name="Rectangle 19"/>
          <p:cNvSpPr>
            <a:spLocks/>
          </p:cNvSpPr>
          <p:nvPr/>
        </p:nvSpPr>
        <p:spPr bwMode="auto">
          <a:xfrm>
            <a:off x="14033500" y="5715000"/>
            <a:ext cx="23082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Assesment</a:t>
            </a:r>
          </a:p>
        </p:txBody>
      </p:sp>
      <p:sp>
        <p:nvSpPr>
          <p:cNvPr id="18453" name="Rectangle 20"/>
          <p:cNvSpPr>
            <a:spLocks/>
          </p:cNvSpPr>
          <p:nvPr/>
        </p:nvSpPr>
        <p:spPr bwMode="auto">
          <a:xfrm>
            <a:off x="8281988" y="5715000"/>
            <a:ext cx="18748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Training</a:t>
            </a:r>
          </a:p>
        </p:txBody>
      </p:sp>
      <p:sp>
        <p:nvSpPr>
          <p:cNvPr id="18454" name="Rectangle 21"/>
          <p:cNvSpPr>
            <a:spLocks/>
          </p:cNvSpPr>
          <p:nvPr/>
        </p:nvSpPr>
        <p:spPr bwMode="auto">
          <a:xfrm>
            <a:off x="2114550" y="5715000"/>
            <a:ext cx="22701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Marketing</a:t>
            </a:r>
          </a:p>
        </p:txBody>
      </p:sp>
      <p:sp>
        <p:nvSpPr>
          <p:cNvPr id="18459" name="Rectangle 26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18460" name="Group 30"/>
          <p:cNvGrpSpPr>
            <a:grpSpLocks/>
          </p:cNvGrpSpPr>
          <p:nvPr/>
        </p:nvGrpSpPr>
        <p:grpSpPr bwMode="auto">
          <a:xfrm>
            <a:off x="2300811" y="5640859"/>
            <a:ext cx="12777787" cy="1041400"/>
            <a:chOff x="0" y="0"/>
            <a:chExt cx="8048" cy="656"/>
          </a:xfrm>
        </p:grpSpPr>
        <p:sp>
          <p:nvSpPr>
            <p:cNvPr id="18485" name="AutoShape 27"/>
            <p:cNvSpPr>
              <a:spLocks/>
            </p:cNvSpPr>
            <p:nvPr/>
          </p:nvSpPr>
          <p:spPr bwMode="auto">
            <a:xfrm rot="-8099999">
              <a:off x="3792" y="96"/>
              <a:ext cx="464" cy="464"/>
            </a:xfrm>
            <a:prstGeom prst="rtTriangle">
              <a:avLst/>
            </a:prstGeom>
            <a:solidFill>
              <a:srgbClr val="6629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  <p:sp>
          <p:nvSpPr>
            <p:cNvPr id="18486" name="AutoShape 28"/>
            <p:cNvSpPr>
              <a:spLocks/>
            </p:cNvSpPr>
            <p:nvPr/>
          </p:nvSpPr>
          <p:spPr bwMode="auto">
            <a:xfrm rot="-8099999">
              <a:off x="96" y="96"/>
              <a:ext cx="464" cy="464"/>
            </a:xfrm>
            <a:prstGeom prst="rtTriangle">
              <a:avLst/>
            </a:prstGeom>
            <a:solidFill>
              <a:srgbClr val="56B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  <p:sp>
          <p:nvSpPr>
            <p:cNvPr id="18487" name="AutoShape 29"/>
            <p:cNvSpPr>
              <a:spLocks/>
            </p:cNvSpPr>
            <p:nvPr/>
          </p:nvSpPr>
          <p:spPr bwMode="auto">
            <a:xfrm rot="-8099999">
              <a:off x="7488" y="96"/>
              <a:ext cx="464" cy="464"/>
            </a:xfrm>
            <a:prstGeom prst="rtTriangle">
              <a:avLst/>
            </a:prstGeom>
            <a:solidFill>
              <a:srgbClr val="E08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</p:grpSp>
      <p:sp>
        <p:nvSpPr>
          <p:cNvPr id="18458" name="Rectangle 25"/>
          <p:cNvSpPr>
            <a:spLocks/>
          </p:cNvSpPr>
          <p:nvPr/>
        </p:nvSpPr>
        <p:spPr bwMode="auto">
          <a:xfrm>
            <a:off x="3140599" y="5131236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the acceptance of teachers in using blended learning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8457" name="Rectangle 24"/>
          <p:cNvSpPr>
            <a:spLocks/>
          </p:cNvSpPr>
          <p:nvPr/>
        </p:nvSpPr>
        <p:spPr bwMode="auto">
          <a:xfrm>
            <a:off x="15179471" y="5330561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Other approaches will also be taken into consideration</a:t>
            </a:r>
            <a:r>
              <a: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</a:t>
            </a:r>
          </a:p>
        </p:txBody>
      </p:sp>
      <p:sp>
        <p:nvSpPr>
          <p:cNvPr id="18456" name="Rectangle 23"/>
          <p:cNvSpPr>
            <a:spLocks/>
          </p:cNvSpPr>
          <p:nvPr/>
        </p:nvSpPr>
        <p:spPr bwMode="auto">
          <a:xfrm>
            <a:off x="9109599" y="5131236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The proportion between online and in-person learning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/>
          <p:cNvSpPr>
            <a:spLocks/>
          </p:cNvSpPr>
          <p:nvPr/>
        </p:nvSpPr>
        <p:spPr bwMode="auto">
          <a:xfrm>
            <a:off x="18807463" y="1704201"/>
            <a:ext cx="44470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en-US" sz="3600" dirty="0">
                <a:solidFill>
                  <a:srgbClr val="3C3C3C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+ 66 8 1297 8939</a:t>
            </a:r>
          </a:p>
        </p:txBody>
      </p:sp>
      <p:sp>
        <p:nvSpPr>
          <p:cNvPr id="20501" name="Rectangle 20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Contact</a:t>
            </a:r>
          </a:p>
        </p:txBody>
      </p:sp>
      <p:sp>
        <p:nvSpPr>
          <p:cNvPr id="20502" name="Rectangle 21"/>
          <p:cNvSpPr>
            <a:spLocks/>
          </p:cNvSpPr>
          <p:nvPr/>
        </p:nvSpPr>
        <p:spPr bwMode="auto">
          <a:xfrm>
            <a:off x="18024648" y="889000"/>
            <a:ext cx="522984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en-US" sz="44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Pradit Songsangyos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14973300" y="5029200"/>
            <a:ext cx="7729060" cy="1600200"/>
            <a:chOff x="14973300" y="5029200"/>
            <a:chExt cx="7729060" cy="1600200"/>
          </a:xfrm>
        </p:grpSpPr>
        <p:sp>
          <p:nvSpPr>
            <p:cNvPr id="20503" name="Rectangle 22"/>
            <p:cNvSpPr>
              <a:spLocks/>
            </p:cNvSpPr>
            <p:nvPr/>
          </p:nvSpPr>
          <p:spPr bwMode="auto">
            <a:xfrm>
              <a:off x="16944528" y="5552301"/>
              <a:ext cx="575783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pradit.s@siu.ac.th</a:t>
              </a: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973300" y="5029200"/>
              <a:ext cx="1600200" cy="1600200"/>
              <a:chOff x="14973300" y="5029200"/>
              <a:chExt cx="1600200" cy="1600200"/>
            </a:xfrm>
          </p:grpSpPr>
          <p:sp>
            <p:nvSpPr>
              <p:cNvPr id="20495" name="AutoShape 14"/>
              <p:cNvSpPr>
                <a:spLocks/>
              </p:cNvSpPr>
              <p:nvPr/>
            </p:nvSpPr>
            <p:spPr bwMode="auto">
              <a:xfrm>
                <a:off x="14973300" y="5029200"/>
                <a:ext cx="1600200" cy="1600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48A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20496" name="Freeform 15"/>
              <p:cNvSpPr>
                <a:spLocks/>
              </p:cNvSpPr>
              <p:nvPr/>
            </p:nvSpPr>
            <p:spPr bwMode="auto">
              <a:xfrm>
                <a:off x="15430500" y="5654675"/>
                <a:ext cx="1035050" cy="919163"/>
              </a:xfrm>
              <a:custGeom>
                <a:avLst/>
                <a:gdLst>
                  <a:gd name="T0" fmla="*/ 429737 w 21600"/>
                  <a:gd name="T1" fmla="*/ 919163 h 21600"/>
                  <a:gd name="T2" fmla="*/ 1035050 w 21600"/>
                  <a:gd name="T3" fmla="*/ 575073 h 21600"/>
                  <a:gd name="T4" fmla="*/ 1031360 w 21600"/>
                  <a:gd name="T5" fmla="*/ 176939 h 21600"/>
                  <a:gd name="T6" fmla="*/ 821427 w 21600"/>
                  <a:gd name="T7" fmla="*/ 0 h 21600"/>
                  <a:gd name="T8" fmla="*/ 0 w 21600"/>
                  <a:gd name="T9" fmla="*/ 552987 h 21600"/>
                  <a:gd name="T10" fmla="*/ 429737 w 21600"/>
                  <a:gd name="T11" fmla="*/ 919163 h 21600"/>
                  <a:gd name="T12" fmla="*/ 429737 w 21600"/>
                  <a:gd name="T13" fmla="*/ 919163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DA73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20497" name="AutoShape 16"/>
              <p:cNvSpPr>
                <a:spLocks/>
              </p:cNvSpPr>
              <p:nvPr/>
            </p:nvSpPr>
            <p:spPr bwMode="auto">
              <a:xfrm>
                <a:off x="15189200" y="5283200"/>
                <a:ext cx="1149350" cy="114935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89D45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20508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90800" y="5384800"/>
                <a:ext cx="952500" cy="952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"/>
          <p:cNvSpPr>
            <a:spLocks/>
          </p:cNvSpPr>
          <p:nvPr/>
        </p:nvSpPr>
        <p:spPr bwMode="auto">
          <a:xfrm>
            <a:off x="12192000" y="0"/>
            <a:ext cx="12166600" cy="137160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ctr"/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 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228600" y="660400"/>
            <a:ext cx="99314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Credits</a:t>
            </a:r>
          </a:p>
        </p:txBody>
      </p:sp>
      <p:grpSp>
        <p:nvGrpSpPr>
          <p:cNvPr id="3" name="Grupa 2"/>
          <p:cNvGrpSpPr/>
          <p:nvPr/>
        </p:nvGrpSpPr>
        <p:grpSpPr>
          <a:xfrm>
            <a:off x="1422400" y="6438900"/>
            <a:ext cx="9220200" cy="1778000"/>
            <a:chOff x="1422400" y="6438900"/>
            <a:chExt cx="9220200" cy="1778000"/>
          </a:xfrm>
        </p:grpSpPr>
        <p:sp>
          <p:nvSpPr>
            <p:cNvPr id="9" name="Rectangle 6"/>
            <p:cNvSpPr>
              <a:spLocks/>
            </p:cNvSpPr>
            <p:nvPr/>
          </p:nvSpPr>
          <p:spPr bwMode="auto">
            <a:xfrm>
              <a:off x="3784600" y="6438900"/>
              <a:ext cx="68580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Fonts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this template uses free fonts you can download and install yourself. </a:t>
              </a: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5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6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18" name="Picture 1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0" name="Grupa 39"/>
          <p:cNvGrpSpPr/>
          <p:nvPr/>
        </p:nvGrpSpPr>
        <p:grpSpPr>
          <a:xfrm>
            <a:off x="1422400" y="8547100"/>
            <a:ext cx="9220200" cy="1778000"/>
            <a:chOff x="1422400" y="8547100"/>
            <a:chExt cx="9220200" cy="1778000"/>
          </a:xfrm>
        </p:grpSpPr>
        <p:sp>
          <p:nvSpPr>
            <p:cNvPr id="10" name="Rectangle 7"/>
            <p:cNvSpPr>
              <a:spLocks/>
            </p:cNvSpPr>
            <p:nvPr/>
          </p:nvSpPr>
          <p:spPr bwMode="auto">
            <a:xfrm>
              <a:off x="3784600" y="8547100"/>
              <a:ext cx="68580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Images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we used creative commons photos as placeholders. You can easily replace them. </a:t>
              </a:r>
            </a:p>
          </p:txBody>
        </p:sp>
        <p:grpSp>
          <p:nvGrpSpPr>
            <p:cNvPr id="39" name="Grupa 38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4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rgbClr val="52BEB0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7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19" name="Picture 1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88519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2" name="Grupa 41"/>
          <p:cNvGrpSpPr/>
          <p:nvPr/>
        </p:nvGrpSpPr>
        <p:grpSpPr>
          <a:xfrm>
            <a:off x="1422400" y="10655300"/>
            <a:ext cx="8636000" cy="1778000"/>
            <a:chOff x="1422400" y="10655300"/>
            <a:chExt cx="8636000" cy="1778000"/>
          </a:xfrm>
        </p:grpSpPr>
        <p:sp>
          <p:nvSpPr>
            <p:cNvPr id="11" name="Rectangle 8"/>
            <p:cNvSpPr>
              <a:spLocks/>
            </p:cNvSpPr>
            <p:nvPr/>
          </p:nvSpPr>
          <p:spPr bwMode="auto">
            <a:xfrm>
              <a:off x="3784600" y="10655300"/>
              <a:ext cx="62738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Copyrights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This work</a:t>
              </a:r>
              <a:b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</a:b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is licensed under a</a:t>
              </a:r>
              <a:b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</a:br>
              <a:r>
                <a:rPr lang="en-US" sz="3600" u="sng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  <a:hlinkClick r:id="rId3"/>
                </a:rPr>
                <a:t>Creative Commons License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.</a:t>
              </a:r>
            </a:p>
          </p:txBody>
        </p:sp>
        <p:grpSp>
          <p:nvGrpSpPr>
            <p:cNvPr id="41" name="Grupa 40"/>
            <p:cNvGrpSpPr/>
            <p:nvPr/>
          </p:nvGrpSpPr>
          <p:grpSpPr>
            <a:xfrm>
              <a:off x="1422400" y="10706100"/>
              <a:ext cx="1676400" cy="1676400"/>
              <a:chOff x="1422400" y="10706100"/>
              <a:chExt cx="1676400" cy="1676400"/>
            </a:xfrm>
          </p:grpSpPr>
          <p:sp>
            <p:nvSpPr>
              <p:cNvPr id="13" name="Oval 10"/>
              <p:cNvSpPr>
                <a:spLocks/>
              </p:cNvSpPr>
              <p:nvPr/>
            </p:nvSpPr>
            <p:spPr bwMode="auto">
              <a:xfrm>
                <a:off x="1422400" y="10706100"/>
                <a:ext cx="1676400" cy="1676400"/>
              </a:xfrm>
              <a:prstGeom prst="ellipse">
                <a:avLst/>
              </a:prstGeom>
              <a:solidFill>
                <a:srgbClr val="67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2082800" y="11150600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" name="Oval 12"/>
              <p:cNvSpPr>
                <a:spLocks/>
              </p:cNvSpPr>
              <p:nvPr/>
            </p:nvSpPr>
            <p:spPr bwMode="auto">
              <a:xfrm>
                <a:off x="1676400" y="10960100"/>
                <a:ext cx="1155700" cy="1155700"/>
              </a:xfrm>
              <a:prstGeom prst="ellipse">
                <a:avLst/>
              </a:prstGeom>
              <a:solidFill>
                <a:srgbClr val="782F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20" name="Picture 1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109601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2" name="Rectangle 19"/>
          <p:cNvSpPr>
            <a:spLocks/>
          </p:cNvSpPr>
          <p:nvPr/>
        </p:nvSpPr>
        <p:spPr bwMode="auto">
          <a:xfrm>
            <a:off x="13920192" y="26162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4"/>
              </a:rPr>
              <a:t>http://fontfabric.com/aleo-free-font/</a:t>
            </a:r>
            <a:endParaRPr lang="en-US" sz="2800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23" name="Rectangle 20"/>
          <p:cNvSpPr>
            <a:spLocks/>
          </p:cNvSpPr>
          <p:nvPr/>
        </p:nvSpPr>
        <p:spPr bwMode="auto">
          <a:xfrm>
            <a:off x="13920192" y="20828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 err="1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Aleo</a:t>
            </a:r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Free Font </a:t>
            </a:r>
          </a:p>
        </p:txBody>
      </p:sp>
      <p:sp>
        <p:nvSpPr>
          <p:cNvPr id="24" name="Rectangle 21"/>
          <p:cNvSpPr>
            <a:spLocks/>
          </p:cNvSpPr>
          <p:nvPr/>
        </p:nvSpPr>
        <p:spPr bwMode="auto">
          <a:xfrm>
            <a:off x="13920192" y="32893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 err="1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Lato</a:t>
            </a:r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Font</a:t>
            </a:r>
          </a:p>
        </p:txBody>
      </p:sp>
      <p:sp>
        <p:nvSpPr>
          <p:cNvPr id="25" name="Rectangle 22"/>
          <p:cNvSpPr>
            <a:spLocks/>
          </p:cNvSpPr>
          <p:nvPr/>
        </p:nvSpPr>
        <p:spPr bwMode="auto">
          <a:xfrm>
            <a:off x="13920192" y="3873956"/>
            <a:ext cx="61882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5"/>
              </a:rPr>
              <a:t>http://www.fontsquirrel.com/fonts/lato</a:t>
            </a:r>
            <a:endParaRPr lang="en-US" sz="280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2" name="Rectangle 29"/>
          <p:cNvSpPr>
            <a:spLocks/>
          </p:cNvSpPr>
          <p:nvPr/>
        </p:nvSpPr>
        <p:spPr bwMode="auto">
          <a:xfrm>
            <a:off x="13920192" y="6533108"/>
            <a:ext cx="900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Image 1</a:t>
            </a:r>
          </a:p>
        </p:txBody>
      </p:sp>
      <p:sp>
        <p:nvSpPr>
          <p:cNvPr id="33" name="Rectangle 30"/>
          <p:cNvSpPr>
            <a:spLocks/>
          </p:cNvSpPr>
          <p:nvPr/>
        </p:nvSpPr>
        <p:spPr bwMode="auto">
          <a:xfrm>
            <a:off x="13920192" y="6952208"/>
            <a:ext cx="9156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u="sng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6"/>
              </a:rPr>
              <a:t>http://www.flickr.com/photos/thomaschung/9407289467/</a:t>
            </a:r>
            <a:endParaRPr lang="en-US" sz="2800" u="sng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4" name="Rectangle 31"/>
          <p:cNvSpPr>
            <a:spLocks/>
          </p:cNvSpPr>
          <p:nvPr/>
        </p:nvSpPr>
        <p:spPr bwMode="auto">
          <a:xfrm>
            <a:off x="13920192" y="7777708"/>
            <a:ext cx="900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Image 2</a:t>
            </a:r>
          </a:p>
        </p:txBody>
      </p:sp>
      <p:sp>
        <p:nvSpPr>
          <p:cNvPr id="35" name="Rectangle 32"/>
          <p:cNvSpPr>
            <a:spLocks/>
          </p:cNvSpPr>
          <p:nvPr/>
        </p:nvSpPr>
        <p:spPr bwMode="auto">
          <a:xfrm>
            <a:off x="13920192" y="8196808"/>
            <a:ext cx="9156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u="sng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7"/>
              </a:rPr>
              <a:t>http://unsplash.com/post/55904523633/</a:t>
            </a:r>
            <a:endParaRPr lang="en-US" sz="2800" u="sng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6" name="Rectangle 33"/>
          <p:cNvSpPr>
            <a:spLocks/>
          </p:cNvSpPr>
          <p:nvPr/>
        </p:nvSpPr>
        <p:spPr bwMode="auto">
          <a:xfrm>
            <a:off x="13920192" y="882650"/>
            <a:ext cx="41656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7200" dirty="0">
                <a:solidFill>
                  <a:srgbClr val="B3B3B3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FONTS</a:t>
            </a:r>
          </a:p>
        </p:txBody>
      </p:sp>
      <p:sp>
        <p:nvSpPr>
          <p:cNvPr id="37" name="Rectangle 34"/>
          <p:cNvSpPr>
            <a:spLocks/>
          </p:cNvSpPr>
          <p:nvPr/>
        </p:nvSpPr>
        <p:spPr bwMode="auto">
          <a:xfrm>
            <a:off x="13920192" y="5219700"/>
            <a:ext cx="7112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7200">
                <a:solidFill>
                  <a:srgbClr val="B3B3B3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IMAGE CREDITS</a:t>
            </a:r>
          </a:p>
        </p:txBody>
      </p:sp>
    </p:spTree>
    <p:extLst>
      <p:ext uri="{BB962C8B-B14F-4D97-AF65-F5344CB8AC3E}">
        <p14:creationId xmlns:p14="http://schemas.microsoft.com/office/powerpoint/2010/main" val="274732351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ster #2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502141"/>
      </a:accent1>
      <a:accent2>
        <a:srgbClr val="333399"/>
      </a:accent2>
      <a:accent3>
        <a:srgbClr val="F7F7F7"/>
      </a:accent3>
      <a:accent4>
        <a:srgbClr val="000000"/>
      </a:accent4>
      <a:accent5>
        <a:srgbClr val="B3ABB0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2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#4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663366"/>
      </a:accent1>
      <a:accent2>
        <a:srgbClr val="333399"/>
      </a:accent2>
      <a:accent3>
        <a:srgbClr val="F7F7F7"/>
      </a:accent3>
      <a:accent4>
        <a:srgbClr val="000000"/>
      </a:accent4>
      <a:accent5>
        <a:srgbClr val="B8ADB8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4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aster #5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52BEB0"/>
      </a:accent1>
      <a:accent2>
        <a:srgbClr val="333399"/>
      </a:accent2>
      <a:accent3>
        <a:srgbClr val="F7F7F7"/>
      </a:accent3>
      <a:accent4>
        <a:srgbClr val="000000"/>
      </a:accent4>
      <a:accent5>
        <a:srgbClr val="B3DBD4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5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aster #6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6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aster #8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8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aster #10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10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aster #12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12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Pages>0</Pages>
  <Words>375</Words>
  <Characters>0</Characters>
  <Application>Microsoft Office PowerPoint</Application>
  <PresentationFormat>กำหนดเอง</PresentationFormat>
  <Lines>0</Lines>
  <Paragraphs>56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7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23" baseType="lpstr">
      <vt:lpstr>Gill Sans</vt:lpstr>
      <vt:lpstr>Aleo</vt:lpstr>
      <vt:lpstr>Arial</vt:lpstr>
      <vt:lpstr>Calibri</vt:lpstr>
      <vt:lpstr>Century Gothic</vt:lpstr>
      <vt:lpstr>Lato</vt:lpstr>
      <vt:lpstr>Lato Light</vt:lpstr>
      <vt:lpstr>Master #2</vt:lpstr>
      <vt:lpstr>Master #4</vt:lpstr>
      <vt:lpstr>Master #5</vt:lpstr>
      <vt:lpstr>Master #6</vt:lpstr>
      <vt:lpstr>Master #8</vt:lpstr>
      <vt:lpstr>Master #10</vt:lpstr>
      <vt:lpstr>Master #12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วสุรัตน์ บุญเพ็ง</cp:lastModifiedBy>
  <cp:revision>99</cp:revision>
  <dcterms:modified xsi:type="dcterms:W3CDTF">2025-02-28T02:38:07Z</dcterms:modified>
</cp:coreProperties>
</file>